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3" r:id="rId5"/>
    <p:sldId id="256" r:id="rId6"/>
    <p:sldId id="281" r:id="rId7"/>
    <p:sldId id="265" r:id="rId8"/>
    <p:sldId id="280" r:id="rId9"/>
    <p:sldId id="264" r:id="rId10"/>
    <p:sldId id="266" r:id="rId11"/>
    <p:sldId id="267" r:id="rId12"/>
    <p:sldId id="268" r:id="rId13"/>
    <p:sldId id="270" r:id="rId14"/>
    <p:sldId id="271" r:id="rId15"/>
    <p:sldId id="273" r:id="rId16"/>
    <p:sldId id="272" r:id="rId17"/>
    <p:sldId id="274" r:id="rId18"/>
    <p:sldId id="275" r:id="rId19"/>
    <p:sldId id="277" r:id="rId20"/>
    <p:sldId id="282" r:id="rId21"/>
    <p:sldId id="278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627"/>
    <a:srgbClr val="F735BB"/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E49F0-2D5F-415A-AD27-1A2EA502FEED}" v="9" dt="2023-02-06T11:31:14.28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68" autoAdjust="0"/>
  </p:normalViewPr>
  <p:slideViewPr>
    <p:cSldViewPr snapToGrid="0">
      <p:cViewPr varScale="1">
        <p:scale>
          <a:sx n="72" d="100"/>
          <a:sy n="72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F90E49F0-2D5F-415A-AD27-1A2EA502FEED}"/>
    <pc:docChg chg="undo custSel addSld delSld modSld delMainMaster">
      <pc:chgData name="Thomas Noordeloos" userId="df9f46e9-7760-4f6a-814f-9e8180d7b46a" providerId="ADAL" clId="{F90E49F0-2D5F-415A-AD27-1A2EA502FEED}" dt="2023-02-06T11:33:20.248" v="511" actId="14100"/>
      <pc:docMkLst>
        <pc:docMk/>
      </pc:docMkLst>
      <pc:sldChg chg="modSp add del mod setBg">
        <pc:chgData name="Thomas Noordeloos" userId="df9f46e9-7760-4f6a-814f-9e8180d7b46a" providerId="ADAL" clId="{F90E49F0-2D5F-415A-AD27-1A2EA502FEED}" dt="2023-02-06T11:06:51.994" v="14" actId="113"/>
        <pc:sldMkLst>
          <pc:docMk/>
          <pc:sldMk cId="3786441761" sldId="256"/>
        </pc:sldMkLst>
        <pc:spChg chg="mod">
          <ac:chgData name="Thomas Noordeloos" userId="df9f46e9-7760-4f6a-814f-9e8180d7b46a" providerId="ADAL" clId="{F90E49F0-2D5F-415A-AD27-1A2EA502FEED}" dt="2023-02-06T11:06:51.994" v="14" actId="113"/>
          <ac:spMkLst>
            <pc:docMk/>
            <pc:sldMk cId="3786441761" sldId="256"/>
            <ac:spMk id="5" creationId="{00000000-0000-0000-0000-000000000000}"/>
          </ac:spMkLst>
        </pc:spChg>
      </pc:sldChg>
      <pc:sldChg chg="modSp mod">
        <pc:chgData name="Thomas Noordeloos" userId="df9f46e9-7760-4f6a-814f-9e8180d7b46a" providerId="ADAL" clId="{F90E49F0-2D5F-415A-AD27-1A2EA502FEED}" dt="2023-02-06T11:03:40.387" v="9" actId="20577"/>
        <pc:sldMkLst>
          <pc:docMk/>
          <pc:sldMk cId="2859079353" sldId="263"/>
        </pc:sldMkLst>
        <pc:spChg chg="mod">
          <ac:chgData name="Thomas Noordeloos" userId="df9f46e9-7760-4f6a-814f-9e8180d7b46a" providerId="ADAL" clId="{F90E49F0-2D5F-415A-AD27-1A2EA502FEED}" dt="2023-02-06T11:03:40.387" v="9" actId="20577"/>
          <ac:spMkLst>
            <pc:docMk/>
            <pc:sldMk cId="2859079353" sldId="263"/>
            <ac:spMk id="6" creationId="{81B96BA2-902A-4078-8942-E8A2417A9A29}"/>
          </ac:spMkLst>
        </pc:spChg>
      </pc:sldChg>
      <pc:sldChg chg="del">
        <pc:chgData name="Thomas Noordeloos" userId="df9f46e9-7760-4f6a-814f-9e8180d7b46a" providerId="ADAL" clId="{F90E49F0-2D5F-415A-AD27-1A2EA502FEED}" dt="2023-02-06T11:03:50.462" v="10" actId="47"/>
        <pc:sldMkLst>
          <pc:docMk/>
          <pc:sldMk cId="195028298" sldId="276"/>
        </pc:sldMkLst>
      </pc:sldChg>
      <pc:sldChg chg="addSp delSp modSp mod delAnim">
        <pc:chgData name="Thomas Noordeloos" userId="df9f46e9-7760-4f6a-814f-9e8180d7b46a" providerId="ADAL" clId="{F90E49F0-2D5F-415A-AD27-1A2EA502FEED}" dt="2023-02-06T11:27:06.277" v="166" actId="207"/>
        <pc:sldMkLst>
          <pc:docMk/>
          <pc:sldMk cId="3575481586" sldId="278"/>
        </pc:sldMkLst>
        <pc:spChg chg="add mod">
          <ac:chgData name="Thomas Noordeloos" userId="df9f46e9-7760-4f6a-814f-9e8180d7b46a" providerId="ADAL" clId="{F90E49F0-2D5F-415A-AD27-1A2EA502FEED}" dt="2023-02-06T11:27:06.277" v="166" actId="207"/>
          <ac:spMkLst>
            <pc:docMk/>
            <pc:sldMk cId="3575481586" sldId="278"/>
            <ac:spMk id="2" creationId="{14756687-C8E4-3C2F-A6C8-952077029F5F}"/>
          </ac:spMkLst>
        </pc:spChg>
        <pc:spChg chg="mod">
          <ac:chgData name="Thomas Noordeloos" userId="df9f46e9-7760-4f6a-814f-9e8180d7b46a" providerId="ADAL" clId="{F90E49F0-2D5F-415A-AD27-1A2EA502FEED}" dt="2023-02-06T11:22:13.941" v="143" actId="207"/>
          <ac:spMkLst>
            <pc:docMk/>
            <pc:sldMk cId="3575481586" sldId="278"/>
            <ac:spMk id="5" creationId="{9C3E3E49-60F8-4E21-B4E5-EB158D028E95}"/>
          </ac:spMkLst>
        </pc:spChg>
        <pc:graphicFrameChg chg="del">
          <ac:chgData name="Thomas Noordeloos" userId="df9f46e9-7760-4f6a-814f-9e8180d7b46a" providerId="ADAL" clId="{F90E49F0-2D5F-415A-AD27-1A2EA502FEED}" dt="2023-02-06T11:22:27.416" v="145" actId="478"/>
          <ac:graphicFrameMkLst>
            <pc:docMk/>
            <pc:sldMk cId="3575481586" sldId="278"/>
            <ac:graphicFrameMk id="6" creationId="{5A4A078D-34C3-40F8-8FAF-2083912E15C2}"/>
          </ac:graphicFrameMkLst>
        </pc:graphicFrameChg>
        <pc:picChg chg="mod">
          <ac:chgData name="Thomas Noordeloos" userId="df9f46e9-7760-4f6a-814f-9e8180d7b46a" providerId="ADAL" clId="{F90E49F0-2D5F-415A-AD27-1A2EA502FEED}" dt="2023-02-06T11:22:24.058" v="144" actId="14826"/>
          <ac:picMkLst>
            <pc:docMk/>
            <pc:sldMk cId="3575481586" sldId="278"/>
            <ac:picMk id="2050" creationId="{A891FB3A-FCDB-48FC-9FA6-FAE91CB08ED8}"/>
          </ac:picMkLst>
        </pc:picChg>
      </pc:sldChg>
      <pc:sldChg chg="addSp delSp modSp mod">
        <pc:chgData name="Thomas Noordeloos" userId="df9f46e9-7760-4f6a-814f-9e8180d7b46a" providerId="ADAL" clId="{F90E49F0-2D5F-415A-AD27-1A2EA502FEED}" dt="2023-02-06T11:33:20.248" v="511" actId="14100"/>
        <pc:sldMkLst>
          <pc:docMk/>
          <pc:sldMk cId="884154923" sldId="279"/>
        </pc:sldMkLst>
        <pc:spChg chg="del">
          <ac:chgData name="Thomas Noordeloos" userId="df9f46e9-7760-4f6a-814f-9e8180d7b46a" providerId="ADAL" clId="{F90E49F0-2D5F-415A-AD27-1A2EA502FEED}" dt="2023-02-06T11:24:27.227" v="146" actId="478"/>
          <ac:spMkLst>
            <pc:docMk/>
            <pc:sldMk cId="884154923" sldId="279"/>
            <ac:spMk id="5" creationId="{9C3E3E49-60F8-4E21-B4E5-EB158D028E95}"/>
          </ac:spMkLst>
        </pc:spChg>
        <pc:spChg chg="add del mod">
          <ac:chgData name="Thomas Noordeloos" userId="df9f46e9-7760-4f6a-814f-9e8180d7b46a" providerId="ADAL" clId="{F90E49F0-2D5F-415A-AD27-1A2EA502FEED}" dt="2023-02-06T11:30:29.693" v="169"/>
          <ac:spMkLst>
            <pc:docMk/>
            <pc:sldMk cId="884154923" sldId="279"/>
            <ac:spMk id="8" creationId="{E1A69F98-427F-4762-94E1-28DDF3DC842E}"/>
          </ac:spMkLst>
        </pc:spChg>
        <pc:spChg chg="add mod">
          <ac:chgData name="Thomas Noordeloos" userId="df9f46e9-7760-4f6a-814f-9e8180d7b46a" providerId="ADAL" clId="{F90E49F0-2D5F-415A-AD27-1A2EA502FEED}" dt="2023-02-06T11:33:20.248" v="511" actId="14100"/>
          <ac:spMkLst>
            <pc:docMk/>
            <pc:sldMk cId="884154923" sldId="279"/>
            <ac:spMk id="10" creationId="{2BD17A8F-978F-6167-DE91-9E999F241300}"/>
          </ac:spMkLst>
        </pc:spChg>
        <pc:grpChg chg="add mod">
          <ac:chgData name="Thomas Noordeloos" userId="df9f46e9-7760-4f6a-814f-9e8180d7b46a" providerId="ADAL" clId="{F90E49F0-2D5F-415A-AD27-1A2EA502FEED}" dt="2023-02-06T11:31:04.346" v="170" actId="164"/>
          <ac:grpSpMkLst>
            <pc:docMk/>
            <pc:sldMk cId="884154923" sldId="279"/>
            <ac:grpSpMk id="9" creationId="{302A0680-41D0-6898-0790-ACD4F0590735}"/>
          </ac:grpSpMkLst>
        </pc:grpChg>
        <pc:picChg chg="del">
          <ac:chgData name="Thomas Noordeloos" userId="df9f46e9-7760-4f6a-814f-9e8180d7b46a" providerId="ADAL" clId="{F90E49F0-2D5F-415A-AD27-1A2EA502FEED}" dt="2023-02-06T11:24:27.227" v="146" actId="478"/>
          <ac:picMkLst>
            <pc:docMk/>
            <pc:sldMk cId="884154923" sldId="279"/>
            <ac:picMk id="3" creationId="{933065B8-BEE3-4053-9DA6-FFA8EC53C92D}"/>
          </ac:picMkLst>
        </pc:picChg>
        <pc:picChg chg="add mod">
          <ac:chgData name="Thomas Noordeloos" userId="df9f46e9-7760-4f6a-814f-9e8180d7b46a" providerId="ADAL" clId="{F90E49F0-2D5F-415A-AD27-1A2EA502FEED}" dt="2023-02-06T11:31:04.346" v="170" actId="164"/>
          <ac:picMkLst>
            <pc:docMk/>
            <pc:sldMk cId="884154923" sldId="279"/>
            <ac:picMk id="4" creationId="{3C92CDA7-4027-E93D-97E9-73084F0407C9}"/>
          </ac:picMkLst>
        </pc:picChg>
        <pc:picChg chg="add mod">
          <ac:chgData name="Thomas Noordeloos" userId="df9f46e9-7760-4f6a-814f-9e8180d7b46a" providerId="ADAL" clId="{F90E49F0-2D5F-415A-AD27-1A2EA502FEED}" dt="2023-02-06T11:31:04.346" v="170" actId="164"/>
          <ac:picMkLst>
            <pc:docMk/>
            <pc:sldMk cId="884154923" sldId="279"/>
            <ac:picMk id="7" creationId="{07DB4874-81DB-8FA1-24BD-9E2382E0A7D0}"/>
          </ac:picMkLst>
        </pc:picChg>
        <pc:picChg chg="del">
          <ac:chgData name="Thomas Noordeloos" userId="df9f46e9-7760-4f6a-814f-9e8180d7b46a" providerId="ADAL" clId="{F90E49F0-2D5F-415A-AD27-1A2EA502FEED}" dt="2023-02-06T11:24:27.227" v="146" actId="478"/>
          <ac:picMkLst>
            <pc:docMk/>
            <pc:sldMk cId="884154923" sldId="279"/>
            <ac:picMk id="2050" creationId="{A891FB3A-FCDB-48FC-9FA6-FAE91CB08ED8}"/>
          </ac:picMkLst>
        </pc:picChg>
      </pc:sldChg>
      <pc:sldChg chg="add setBg">
        <pc:chgData name="Thomas Noordeloos" userId="df9f46e9-7760-4f6a-814f-9e8180d7b46a" providerId="ADAL" clId="{F90E49F0-2D5F-415A-AD27-1A2EA502FEED}" dt="2023-02-06T11:04:42.020" v="12"/>
        <pc:sldMkLst>
          <pc:docMk/>
          <pc:sldMk cId="2822702036" sldId="281"/>
        </pc:sldMkLst>
      </pc:sldChg>
      <pc:sldChg chg="modSp add mod">
        <pc:chgData name="Thomas Noordeloos" userId="df9f46e9-7760-4f6a-814f-9e8180d7b46a" providerId="ADAL" clId="{F90E49F0-2D5F-415A-AD27-1A2EA502FEED}" dt="2023-02-06T11:19:28.470" v="17" actId="207"/>
        <pc:sldMkLst>
          <pc:docMk/>
          <pc:sldMk cId="1761333913" sldId="282"/>
        </pc:sldMkLst>
        <pc:spChg chg="mod">
          <ac:chgData name="Thomas Noordeloos" userId="df9f46e9-7760-4f6a-814f-9e8180d7b46a" providerId="ADAL" clId="{F90E49F0-2D5F-415A-AD27-1A2EA502FEED}" dt="2023-02-06T11:19:28.470" v="17" actId="207"/>
          <ac:spMkLst>
            <pc:docMk/>
            <pc:sldMk cId="1761333913" sldId="282"/>
            <ac:spMk id="5" creationId="{00000000-0000-0000-0000-000000000000}"/>
          </ac:spMkLst>
        </pc:spChg>
      </pc:sldChg>
      <pc:sldMasterChg chg="del delSldLayout">
        <pc:chgData name="Thomas Noordeloos" userId="df9f46e9-7760-4f6a-814f-9e8180d7b46a" providerId="ADAL" clId="{F90E49F0-2D5F-415A-AD27-1A2EA502FEED}" dt="2023-02-06T11:03:50.462" v="10" actId="47"/>
        <pc:sldMasterMkLst>
          <pc:docMk/>
          <pc:sldMasterMk cId="1620488151" sldId="2147483652"/>
        </pc:sldMasterMkLst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69858632" sldId="2147483653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1733516185" sldId="2147483654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940909594" sldId="2147483655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4249382445" sldId="2147483656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2391542377" sldId="2147483657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2985800265" sldId="2147483658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3380437704" sldId="2147483659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1506030911" sldId="2147483660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2447085279" sldId="2147483661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2641221786" sldId="2147483662"/>
          </pc:sldLayoutMkLst>
        </pc:sldLayoutChg>
        <pc:sldLayoutChg chg="del">
          <pc:chgData name="Thomas Noordeloos" userId="df9f46e9-7760-4f6a-814f-9e8180d7b46a" providerId="ADAL" clId="{F90E49F0-2D5F-415A-AD27-1A2EA502FEED}" dt="2023-02-06T11:03:50.462" v="10" actId="47"/>
          <pc:sldLayoutMkLst>
            <pc:docMk/>
            <pc:sldMasterMk cId="1620488151" sldId="2147483652"/>
            <pc:sldLayoutMk cId="2250213098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4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https://www.marketingfacts.nl/berichten/generation-z-de-ongrijpbare-generatie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09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https://www.youngcapital.nl/nieuws-archief/gen-z-droomt-van-geld-verdienen-incl-infographic#:~:text=Gen%20Z%20gaat%20voor%20zekerheid&amp;text=Ze%20willen%20een%20baan%20waarbij,werktijden%20helemaal%20zelf%20te%20bepalen.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40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https://www.youngcapital.nl/nieuws-archief/gen-z-droomt-van-geld-verdienen-incl-infographic#:~:text=Gen%20Z%20gaat%20voor%20zekerheid&amp;text=Ze%20willen%20een%20baan%20waarbij,werktijden%20helemaal%20zelf%20te%20bepalen.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20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https://www.youngcapital.nl/nieuws-archief/gen-z-droomt-van-geld-verdienen-incl-infographic#:~:text=Gen%20Z%20gaat%20voor%20zekerheid&amp;text=Ze%20willen%20een%20baan%20waarbij,werktijden%20helemaal%20zelf%20te%20bepalen.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67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https://www.youngcapital.nl/nieuws-archief/gen-z-droomt-van-geld-verdienen-incl-infographic#:~:text=Gen%20Z%20gaat%20voor%20zekerheid&amp;text=Ze%20willen%20een%20baan%20waarbij,werktijden%20helemaal%20zelf%20te%20bepalen.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2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https://www.youngcapital.nl/nieuws-archief/gen-z-droomt-van-geld-verdienen-incl-infographic#:~:text=Gen%20Z%20gaat%20voor%20zekerheid&amp;text=Ze%20willen%20een%20baan%20waarbij,werktijden%20helemaal%20zelf%20te%20bepalen.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95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https://www.youngcapital.nl/nieuws-archief/gen-z-droomt-van-geld-verdienen-incl-infographic#:~:text=Gen%20Z%20gaat%20voor%20zekerheid&amp;text=Ze%20willen%20een%20baan%20waarbij,werktijden%20helemaal%20zelf%20te%20bepalen.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7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https://www.frankwatching.com/archive/2019/05/13/is-jouw-bedrijf-generatie-z-proof-checklist/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56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canva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piktochar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ADL rollen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1445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pic>
        <p:nvPicPr>
          <p:cNvPr id="1026" name="Picture 2" descr="Jaarstukken 2016 - Andere adviesraden: bemensing uit het werkveld">
            <a:extLst>
              <a:ext uri="{FF2B5EF4-FFF2-40B4-BE49-F238E27FC236}">
                <a16:creationId xmlns:a16="http://schemas.microsoft.com/office/drawing/2014/main" id="{2EDCBF7E-D408-4E30-99AC-01BD6DD7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76" y="1736252"/>
            <a:ext cx="4632232" cy="43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12AB533-6002-4B3D-93D2-0125DBB27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6948" r="5698" b="5441"/>
          <a:stretch/>
        </p:blipFill>
        <p:spPr bwMode="auto">
          <a:xfrm>
            <a:off x="2846895" y="1677972"/>
            <a:ext cx="6485641" cy="35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YoungCapital-logo-RGB | db-events">
            <a:extLst>
              <a:ext uri="{FF2B5EF4-FFF2-40B4-BE49-F238E27FC236}">
                <a16:creationId xmlns:a16="http://schemas.microsoft.com/office/drawing/2014/main" id="{8B597D36-9E14-4AB5-8857-5C45659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-141401"/>
            <a:ext cx="2799760" cy="27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8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YoungCapital-logo-RGB | db-events">
            <a:extLst>
              <a:ext uri="{FF2B5EF4-FFF2-40B4-BE49-F238E27FC236}">
                <a16:creationId xmlns:a16="http://schemas.microsoft.com/office/drawing/2014/main" id="{8B597D36-9E14-4AB5-8857-5C45659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-141401"/>
            <a:ext cx="2799760" cy="27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e bemachtigen Generation Z hun droombaan">
            <a:extLst>
              <a:ext uri="{FF2B5EF4-FFF2-40B4-BE49-F238E27FC236}">
                <a16:creationId xmlns:a16="http://schemas.microsoft.com/office/drawing/2014/main" id="{08975FC1-BBEC-4129-880B-DBCB8DFE2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t="3327" r="13914" b="3202"/>
          <a:stretch/>
        </p:blipFill>
        <p:spPr bwMode="auto">
          <a:xfrm>
            <a:off x="2724346" y="1668544"/>
            <a:ext cx="6777873" cy="35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4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3C668AB5-8ABC-4309-8E70-FBA260AE4D6E}"/>
              </a:ext>
            </a:extLst>
          </p:cNvPr>
          <p:cNvGrpSpPr/>
          <p:nvPr/>
        </p:nvGrpSpPr>
        <p:grpSpPr>
          <a:xfrm>
            <a:off x="1410878" y="2156718"/>
            <a:ext cx="9370243" cy="3290314"/>
            <a:chOff x="1410878" y="2156718"/>
            <a:chExt cx="9370243" cy="329031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60235D-901F-4657-8CBD-BA3CFCE6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878" y="2156718"/>
              <a:ext cx="9370243" cy="3290314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9B3EE79-3B59-4901-A4E3-76990E007361}"/>
                </a:ext>
              </a:extLst>
            </p:cNvPr>
            <p:cNvSpPr/>
            <p:nvPr/>
          </p:nvSpPr>
          <p:spPr>
            <a:xfrm>
              <a:off x="3733014" y="3082565"/>
              <a:ext cx="7048107" cy="2364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13D25B-0BF3-4942-9551-000727F1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2" t="28664"/>
          <a:stretch/>
        </p:blipFill>
        <p:spPr>
          <a:xfrm>
            <a:off x="3374796" y="3099847"/>
            <a:ext cx="7096812" cy="2347185"/>
          </a:xfrm>
          <a:prstGeom prst="rect">
            <a:avLst/>
          </a:prstGeom>
        </p:spPr>
      </p:pic>
      <p:pic>
        <p:nvPicPr>
          <p:cNvPr id="4104" name="Picture 8" descr="YoungCapital-logo-RGB | db-events">
            <a:extLst>
              <a:ext uri="{FF2B5EF4-FFF2-40B4-BE49-F238E27FC236}">
                <a16:creationId xmlns:a16="http://schemas.microsoft.com/office/drawing/2014/main" id="{8B597D36-9E14-4AB5-8857-5C45659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-141401"/>
            <a:ext cx="2799760" cy="27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 vinden ze belangrijk">
            <a:extLst>
              <a:ext uri="{FF2B5EF4-FFF2-40B4-BE49-F238E27FC236}">
                <a16:creationId xmlns:a16="http://schemas.microsoft.com/office/drawing/2014/main" id="{14DFBF5B-227B-43E9-B4F7-22A05DCD4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3302" r="1466" b="2611"/>
          <a:stretch/>
        </p:blipFill>
        <p:spPr bwMode="auto">
          <a:xfrm>
            <a:off x="1373170" y="1791093"/>
            <a:ext cx="9445659" cy="41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YoungCapital-logo-RGB | db-events">
            <a:extLst>
              <a:ext uri="{FF2B5EF4-FFF2-40B4-BE49-F238E27FC236}">
                <a16:creationId xmlns:a16="http://schemas.microsoft.com/office/drawing/2014/main" id="{8B597D36-9E14-4AB5-8857-5C45659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-141401"/>
            <a:ext cx="2799760" cy="27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86D2D5-1E50-49A6-B02D-381993BD468E}"/>
              </a:ext>
            </a:extLst>
          </p:cNvPr>
          <p:cNvSpPr/>
          <p:nvPr/>
        </p:nvSpPr>
        <p:spPr>
          <a:xfrm>
            <a:off x="2036190" y="2658359"/>
            <a:ext cx="3054284" cy="2733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B35ADF-AA69-4E42-AE3A-A675BF3A581F}"/>
              </a:ext>
            </a:extLst>
          </p:cNvPr>
          <p:cNvSpPr/>
          <p:nvPr/>
        </p:nvSpPr>
        <p:spPr>
          <a:xfrm>
            <a:off x="2036190" y="3117916"/>
            <a:ext cx="3054284" cy="2733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01D7070-B17B-4EE3-9E2B-B6CF2E43B76E}"/>
              </a:ext>
            </a:extLst>
          </p:cNvPr>
          <p:cNvSpPr/>
          <p:nvPr/>
        </p:nvSpPr>
        <p:spPr>
          <a:xfrm>
            <a:off x="2036190" y="3558619"/>
            <a:ext cx="3054284" cy="2309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42FC69D-5D47-49DF-8C91-CA91DADC2870}"/>
              </a:ext>
            </a:extLst>
          </p:cNvPr>
          <p:cNvSpPr/>
          <p:nvPr/>
        </p:nvSpPr>
        <p:spPr>
          <a:xfrm>
            <a:off x="2036190" y="4331617"/>
            <a:ext cx="3638746" cy="2733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A948550-8D03-4BF5-BBEB-1E4692D65181}"/>
              </a:ext>
            </a:extLst>
          </p:cNvPr>
          <p:cNvGrpSpPr/>
          <p:nvPr/>
        </p:nvGrpSpPr>
        <p:grpSpPr>
          <a:xfrm>
            <a:off x="2036190" y="3874417"/>
            <a:ext cx="7466027" cy="311085"/>
            <a:chOff x="2036190" y="3874417"/>
            <a:chExt cx="7466027" cy="311085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761103A-C77D-4F76-8945-C3D621A95C17}"/>
                </a:ext>
              </a:extLst>
            </p:cNvPr>
            <p:cNvSpPr/>
            <p:nvPr/>
          </p:nvSpPr>
          <p:spPr>
            <a:xfrm>
              <a:off x="2036190" y="3912125"/>
              <a:ext cx="4317476" cy="2733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Picture 2" descr="Wat vinden ze belangrijk">
              <a:extLst>
                <a:ext uri="{FF2B5EF4-FFF2-40B4-BE49-F238E27FC236}">
                  <a16:creationId xmlns:a16="http://schemas.microsoft.com/office/drawing/2014/main" id="{820EF0FB-428C-49B3-924C-4DACABC0D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60" t="51169" r="9873" b="42602"/>
            <a:stretch/>
          </p:blipFill>
          <p:spPr bwMode="auto">
            <a:xfrm>
              <a:off x="6363093" y="3874417"/>
              <a:ext cx="3139124" cy="27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64F86D1D-994A-4107-8748-B2C86DF67D66}"/>
              </a:ext>
            </a:extLst>
          </p:cNvPr>
          <p:cNvGrpSpPr/>
          <p:nvPr/>
        </p:nvGrpSpPr>
        <p:grpSpPr>
          <a:xfrm>
            <a:off x="2064471" y="4706334"/>
            <a:ext cx="6787297" cy="294584"/>
            <a:chOff x="2064471" y="4706334"/>
            <a:chExt cx="6787297" cy="294584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E6764F5-2EDE-4BF0-A99D-79D22C194309}"/>
                </a:ext>
              </a:extLst>
            </p:cNvPr>
            <p:cNvSpPr/>
            <p:nvPr/>
          </p:nvSpPr>
          <p:spPr>
            <a:xfrm>
              <a:off x="2064471" y="4727541"/>
              <a:ext cx="3638746" cy="2733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Picture 2" descr="Wat vinden ze belangrijk">
              <a:extLst>
                <a:ext uri="{FF2B5EF4-FFF2-40B4-BE49-F238E27FC236}">
                  <a16:creationId xmlns:a16="http://schemas.microsoft.com/office/drawing/2014/main" id="{BA430453-8FFE-4E43-9DE8-00E73BA0C8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60" t="51169" r="9873" b="42602"/>
            <a:stretch/>
          </p:blipFill>
          <p:spPr bwMode="auto">
            <a:xfrm>
              <a:off x="5712644" y="4706334"/>
              <a:ext cx="3139124" cy="29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0111F811-E7C5-4560-85F2-89E6D875BAC6}"/>
              </a:ext>
            </a:extLst>
          </p:cNvPr>
          <p:cNvGrpSpPr/>
          <p:nvPr/>
        </p:nvGrpSpPr>
        <p:grpSpPr>
          <a:xfrm>
            <a:off x="2036190" y="5123465"/>
            <a:ext cx="6087353" cy="337011"/>
            <a:chOff x="2036190" y="5123465"/>
            <a:chExt cx="6087353" cy="337011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C5BB797-C624-435C-8685-C853E204D25F}"/>
                </a:ext>
              </a:extLst>
            </p:cNvPr>
            <p:cNvSpPr/>
            <p:nvPr/>
          </p:nvSpPr>
          <p:spPr>
            <a:xfrm>
              <a:off x="2036190" y="5123465"/>
              <a:ext cx="2922309" cy="2733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Picture 2" descr="Wat vinden ze belangrijk">
              <a:extLst>
                <a:ext uri="{FF2B5EF4-FFF2-40B4-BE49-F238E27FC236}">
                  <a16:creationId xmlns:a16="http://schemas.microsoft.com/office/drawing/2014/main" id="{F29FC265-095C-45FF-AC8C-E8F6632DEF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60" t="51169" r="9873" b="42602"/>
            <a:stretch/>
          </p:blipFill>
          <p:spPr bwMode="auto">
            <a:xfrm>
              <a:off x="4984419" y="5187098"/>
              <a:ext cx="3139124" cy="27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82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0AB4B13-FF56-4A8D-9E9D-19167ABD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29" y="1949700"/>
            <a:ext cx="9147142" cy="3954416"/>
          </a:xfrm>
          <a:prstGeom prst="rect">
            <a:avLst/>
          </a:prstGeom>
        </p:spPr>
      </p:pic>
      <p:pic>
        <p:nvPicPr>
          <p:cNvPr id="4104" name="Picture 8" descr="YoungCapital-logo-RGB | db-events">
            <a:extLst>
              <a:ext uri="{FF2B5EF4-FFF2-40B4-BE49-F238E27FC236}">
                <a16:creationId xmlns:a16="http://schemas.microsoft.com/office/drawing/2014/main" id="{8B597D36-9E14-4AB5-8857-5C45659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-141401"/>
            <a:ext cx="2799760" cy="27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BFDE43-0E49-4120-B9FF-D95748342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837" y="2547938"/>
            <a:ext cx="2333625" cy="2619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95586B-423C-4472-84C1-6F2AF5F76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03" y="2909888"/>
            <a:ext cx="2333625" cy="2619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2AD62E-6883-4C28-9936-4481BEF5F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55" y="3298031"/>
            <a:ext cx="2333625" cy="26193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8D34BF-FB32-4794-BD39-F72A1F6EC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55" y="3686174"/>
            <a:ext cx="2568120" cy="26193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4FEB32-F246-40CC-BCE8-576062BD7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837" y="4048124"/>
            <a:ext cx="2333625" cy="26193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A4DF733-E24A-44BC-9659-078741DB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837" y="4462460"/>
            <a:ext cx="2333625" cy="26193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3B442C9-798C-4F2D-B425-F7ED42FA8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54" y="4801287"/>
            <a:ext cx="2333625" cy="26193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E52BDF0-7CC9-4A95-AF0E-9B76E80F3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54" y="5188050"/>
            <a:ext cx="2844346" cy="26193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ECD12B-3F6F-4A50-998D-16B9540D0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54" y="5573624"/>
            <a:ext cx="2333625" cy="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7A240D6-DDF8-4741-8FC9-23EB6CF9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59" y="1230749"/>
            <a:ext cx="9618482" cy="4689757"/>
          </a:xfrm>
          <a:prstGeom prst="rect">
            <a:avLst/>
          </a:prstGeom>
        </p:spPr>
      </p:pic>
      <p:pic>
        <p:nvPicPr>
          <p:cNvPr id="4104" name="Picture 8" descr="YoungCapital-logo-RGB | db-events">
            <a:extLst>
              <a:ext uri="{FF2B5EF4-FFF2-40B4-BE49-F238E27FC236}">
                <a16:creationId xmlns:a16="http://schemas.microsoft.com/office/drawing/2014/main" id="{8B597D36-9E14-4AB5-8857-5C45659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-141401"/>
            <a:ext cx="2799760" cy="27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3D778BC-0BFD-4F46-A470-79B4CCF7AE64}"/>
              </a:ext>
            </a:extLst>
          </p:cNvPr>
          <p:cNvSpPr/>
          <p:nvPr/>
        </p:nvSpPr>
        <p:spPr>
          <a:xfrm>
            <a:off x="1743959" y="3195687"/>
            <a:ext cx="961534" cy="9196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DBBAA09-9723-4F5E-90CE-CC6D98C6968E}"/>
              </a:ext>
            </a:extLst>
          </p:cNvPr>
          <p:cNvSpPr/>
          <p:nvPr/>
        </p:nvSpPr>
        <p:spPr>
          <a:xfrm>
            <a:off x="3574330" y="3195687"/>
            <a:ext cx="961534" cy="9196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AC70B8B-EE53-4464-8262-500B009381E1}"/>
              </a:ext>
            </a:extLst>
          </p:cNvPr>
          <p:cNvSpPr/>
          <p:nvPr/>
        </p:nvSpPr>
        <p:spPr>
          <a:xfrm>
            <a:off x="5615233" y="3115795"/>
            <a:ext cx="961534" cy="9196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8E57C98-CB8A-4872-8B88-8C75FA3BC756}"/>
              </a:ext>
            </a:extLst>
          </p:cNvPr>
          <p:cNvSpPr/>
          <p:nvPr/>
        </p:nvSpPr>
        <p:spPr>
          <a:xfrm>
            <a:off x="7445603" y="3155819"/>
            <a:ext cx="963105" cy="9595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6EC1E97-EE8D-4269-8487-5A72B71B41F9}"/>
              </a:ext>
            </a:extLst>
          </p:cNvPr>
          <p:cNvSpPr/>
          <p:nvPr/>
        </p:nvSpPr>
        <p:spPr>
          <a:xfrm>
            <a:off x="9277544" y="3155819"/>
            <a:ext cx="961534" cy="9196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4272C0C-B71C-4BC6-B0BC-E64FD1BB1660}"/>
              </a:ext>
            </a:extLst>
          </p:cNvPr>
          <p:cNvSpPr/>
          <p:nvPr/>
        </p:nvSpPr>
        <p:spPr>
          <a:xfrm>
            <a:off x="1743959" y="4515439"/>
            <a:ext cx="961534" cy="39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E82967E-6F9C-499A-AA93-78C69A6037F3}"/>
              </a:ext>
            </a:extLst>
          </p:cNvPr>
          <p:cNvSpPr/>
          <p:nvPr/>
        </p:nvSpPr>
        <p:spPr>
          <a:xfrm>
            <a:off x="3513842" y="4543718"/>
            <a:ext cx="1227840" cy="565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D1C0B38-0492-49C9-986B-A7F900C23CC8}"/>
              </a:ext>
            </a:extLst>
          </p:cNvPr>
          <p:cNvSpPr/>
          <p:nvPr/>
        </p:nvSpPr>
        <p:spPr>
          <a:xfrm>
            <a:off x="5684363" y="4609707"/>
            <a:ext cx="678730" cy="169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83E8218-D6F3-4B04-BBAB-F2E4E29EB1D8}"/>
              </a:ext>
            </a:extLst>
          </p:cNvPr>
          <p:cNvSpPr/>
          <p:nvPr/>
        </p:nvSpPr>
        <p:spPr>
          <a:xfrm>
            <a:off x="7447174" y="4543718"/>
            <a:ext cx="961534" cy="39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932034A-06B9-484F-9A09-31AF3F760E9C}"/>
              </a:ext>
            </a:extLst>
          </p:cNvPr>
          <p:cNvSpPr/>
          <p:nvPr/>
        </p:nvSpPr>
        <p:spPr>
          <a:xfrm>
            <a:off x="9479437" y="4628559"/>
            <a:ext cx="961534" cy="39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kwatching watcht Mailtails.com - Barblog">
            <a:extLst>
              <a:ext uri="{FF2B5EF4-FFF2-40B4-BE49-F238E27FC236}">
                <a16:creationId xmlns:a16="http://schemas.microsoft.com/office/drawing/2014/main" id="{4565916F-9CBA-4647-91DD-5B8F4816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2" y="182680"/>
            <a:ext cx="3506875" cy="10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6312BF9-5D3A-4883-873B-D11AD86C1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4160"/>
            <a:ext cx="12192000" cy="237618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07BF20E-A635-4760-958E-8C96C2096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3"/>
          <a:stretch/>
        </p:blipFill>
        <p:spPr>
          <a:xfrm>
            <a:off x="2283305" y="4458662"/>
            <a:ext cx="7513838" cy="21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4787" y="591795"/>
            <a:ext cx="5225627" cy="90794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</a:br>
            <a:r>
              <a:rPr lang="nl-NL" altLang="nl-NL" sz="1300" dirty="0"/>
              <a:t>Inzicht krijgen in de opbouw en werkzaamheden van het bedrijf. </a:t>
            </a:r>
          </a:p>
          <a:p>
            <a:r>
              <a:rPr lang="nl-NL" altLang="nl-NL" sz="1300" dirty="0"/>
              <a:t>Je kent de 6 ADL-rollen.</a:t>
            </a:r>
          </a:p>
          <a:p>
            <a:r>
              <a:rPr lang="nl-NL" altLang="nl-NL" sz="1300" dirty="0"/>
              <a:t>Je kan de juiste ADL-rollen aan je taken koppelen</a:t>
            </a:r>
            <a:r>
              <a:rPr lang="nl-NL" altLang="nl-NL" sz="1200" dirty="0"/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4788" y="1539136"/>
            <a:ext cx="5225626" cy="250837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1. Een beschrijving van je bedrijf met de volgende onderdelen: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ondernemingsvorm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producten/diensten die het bedrijf aanbiedt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Het ontstaan van het bedrijf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Een organogram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functies in het bedrijf </a:t>
            </a:r>
          </a:p>
          <a:p>
            <a:pPr lvl="0"/>
            <a:r>
              <a:rPr lang="nl-NL" sz="1300" b="1" kern="0" dirty="0">
                <a:solidFill>
                  <a:srgbClr val="00B050"/>
                </a:solidFill>
                <a:ea typeface="Calibri" pitchFamily="34" charset="0"/>
                <a:cs typeface="Arial" charset="0"/>
              </a:rPr>
              <a:t>2. Overzicht van jouw werkzaamheden. Je beschrijft 4 verschillende taken op je stage en daarbij koppel je één ADL-rol, leg uit waarom de ADL-rol bij de taak past. Deze taken worden weergegeven d.m.v. minimaal 4 foto’s van jou als je aan het werk bent.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4788" y="4109998"/>
            <a:ext cx="5225626" cy="230832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Ga met je stagebegeleider in gesprek over de opdracht en onderzoek de organisatie van je stagebedrijf.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Beschrijf de verschillende onderdelen en voeg er eventueel afbeeldingen of schema’s aan toe.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Laat iemand foto’s maken terwijl jij aan het werk bent.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Kies bij elke foto minimaal één ADL-rol. Het kunnen er ook meerdere zijn.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Leg uit waarom de ADL-rol bij de taak past.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Beschrijf welke onderdelen je binnen de ADL-rol al goed </a:t>
            </a:r>
            <a:r>
              <a:rPr lang="nl-NL" altLang="nl-NL" sz="1300"/>
              <a:t>in bent </a:t>
            </a:r>
            <a:r>
              <a:rPr lang="nl-NL" altLang="nl-NL" sz="1300" dirty="0"/>
              <a:t>en waar je nog beter in wilt worden.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80996" y="577718"/>
            <a:ext cx="4561776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		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Dit</a:t>
            </a:r>
            <a:r>
              <a:rPr kumimoji="0" lang="nl-NL" sz="13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product maak je alleen.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996" y="1534838"/>
            <a:ext cx="4578379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 en tijd </a:t>
            </a:r>
          </a:p>
          <a:p>
            <a:pPr marL="171450" lvl="0" indent="-171450" eaLnBrk="0" hangingPunct="0">
              <a:buFont typeface="Arial" pitchFamily="34" charset="0"/>
              <a:buChar char="•"/>
              <a:defRPr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Les over rechtsvormen  </a:t>
            </a:r>
          </a:p>
          <a:p>
            <a:pPr marL="171450" lvl="0" indent="-171450" eaLnBrk="0" hangingPunct="0">
              <a:buFont typeface="Arial" pitchFamily="34" charset="0"/>
              <a:buChar char="•"/>
              <a:defRPr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Deadline </a:t>
            </a:r>
            <a:r>
              <a:rPr lang="nl-NL" sz="1300" kern="0">
                <a:solidFill>
                  <a:prstClr val="black"/>
                </a:solidFill>
                <a:ea typeface="Calibri" pitchFamily="34" charset="0"/>
                <a:cs typeface="Arial" charset="0"/>
              </a:rPr>
              <a:t>product 17-03-2023</a:t>
            </a:r>
            <a:endParaRPr lang="nl-NL" sz="1300" kern="0" dirty="0">
              <a:solidFill>
                <a:prstClr val="black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80996" y="2502843"/>
            <a:ext cx="4578380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nl-NL" altLang="nl-NL" sz="1300" dirty="0"/>
              <a:t> Lijst met ADL-rollen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nl-NL" altLang="nl-NL" sz="1300" dirty="0"/>
              <a:t> Informatie van het stagebedrijf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188" y="4109998"/>
            <a:ext cx="370192" cy="578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1610" y="581815"/>
            <a:ext cx="464842" cy="31693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7664" y="2545624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 cstate="print"/>
          <a:srcRect l="17050" t="33024" r="61669" b="30375"/>
          <a:stretch/>
        </p:blipFill>
        <p:spPr>
          <a:xfrm>
            <a:off x="6950333" y="1531300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106660" y="100632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2223 ST LA2 Ken je werkplek en je eigen werk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996" y="3686998"/>
            <a:ext cx="2008831" cy="165728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7BDB376-C940-4C6B-99AB-2C721FE006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1805" r="10840"/>
          <a:stretch/>
        </p:blipFill>
        <p:spPr>
          <a:xfrm>
            <a:off x="695357" y="626308"/>
            <a:ext cx="411303" cy="56669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008151D-49B2-40EA-AC8E-B42B578D808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480" y="1539136"/>
            <a:ext cx="337318" cy="4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C3E3E49-60F8-4E21-B4E5-EB158D028E95}"/>
              </a:ext>
            </a:extLst>
          </p:cNvPr>
          <p:cNvSpPr txBox="1">
            <a:spLocks/>
          </p:cNvSpPr>
          <p:nvPr/>
        </p:nvSpPr>
        <p:spPr>
          <a:xfrm>
            <a:off x="838200" y="517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Hoe bereidt </a:t>
            </a:r>
            <a:r>
              <a:rPr lang="nl-NL" sz="4000" i="1" dirty="0">
                <a:solidFill>
                  <a:srgbClr val="0070C0"/>
                </a:solidFill>
                <a:latin typeface="Trebuchet MS" pitchFamily="34" charset="0"/>
              </a:rPr>
              <a:t>Yuverta Tilburg </a:t>
            </a:r>
            <a:r>
              <a:rPr lang="nl-NL" sz="4000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jullie voor op jullie toekomst </a:t>
            </a:r>
            <a:endParaRPr lang="nl-NL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1FB3A-FCDB-48FC-9FA6-FAE91CB0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65" y="2419124"/>
            <a:ext cx="4374940" cy="2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4756687-C8E4-3C2F-A6C8-952077029F5F}"/>
              </a:ext>
            </a:extLst>
          </p:cNvPr>
          <p:cNvSpPr txBox="1">
            <a:spLocks/>
          </p:cNvSpPr>
          <p:nvPr/>
        </p:nvSpPr>
        <p:spPr>
          <a:xfrm>
            <a:off x="5040923" y="2178559"/>
            <a:ext cx="10515600" cy="40886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FFC000"/>
                </a:solidFill>
                <a:latin typeface="+mj-lt"/>
              </a:rPr>
              <a:t> Creatieve denker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0070C0"/>
                </a:solidFill>
                <a:latin typeface="+mj-lt"/>
              </a:rPr>
              <a:t> Kritische onderzoeker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00B050"/>
                </a:solidFill>
                <a:latin typeface="+mj-lt"/>
              </a:rPr>
              <a:t> Betrokken wereldverbeteraar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7030A0"/>
                </a:solidFill>
                <a:latin typeface="+mj-lt"/>
              </a:rPr>
              <a:t> Waarde creërende ondernemer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F735BB"/>
                </a:solidFill>
                <a:latin typeface="+mj-lt"/>
              </a:rPr>
              <a:t> Empathische verbinder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CC0627"/>
                </a:solidFill>
                <a:latin typeface="+mj-lt"/>
              </a:rPr>
              <a:t> </a:t>
            </a:r>
            <a:r>
              <a:rPr lang="nl-NL" sz="3200" b="1" dirty="0">
                <a:solidFill>
                  <a:srgbClr val="CC0627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CC0627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CC0627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48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302A0680-41D0-6898-0790-ACD4F0590735}"/>
              </a:ext>
            </a:extLst>
          </p:cNvPr>
          <p:cNvGrpSpPr/>
          <p:nvPr/>
        </p:nvGrpSpPr>
        <p:grpSpPr>
          <a:xfrm>
            <a:off x="0" y="0"/>
            <a:ext cx="12192000" cy="6843702"/>
            <a:chOff x="0" y="0"/>
            <a:chExt cx="12192000" cy="684370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3C92CDA7-4027-E93D-97E9-73084F040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43702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7DB4874-81DB-8FA1-24BD-9E2382E0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441" y="868241"/>
              <a:ext cx="6244735" cy="2560759"/>
            </a:xfrm>
            <a:prstGeom prst="rect">
              <a:avLst/>
            </a:prstGeom>
          </p:spPr>
        </p:pic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2BD17A8F-978F-6167-DE91-9E999F241300}"/>
              </a:ext>
            </a:extLst>
          </p:cNvPr>
          <p:cNvSpPr txBox="1"/>
          <p:nvPr/>
        </p:nvSpPr>
        <p:spPr>
          <a:xfrm>
            <a:off x="351692" y="1116623"/>
            <a:ext cx="5987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Benoem bij iedere rol hoe je deze zou kunnen inzetten tijdens je stage. Gebruik daarvoor de beschrijvingen op de slide en het document </a:t>
            </a:r>
            <a:r>
              <a:rPr lang="nl-NL" sz="2000" i="1" dirty="0"/>
              <a:t>ADL-rollen</a:t>
            </a:r>
            <a:r>
              <a:rPr lang="nl-NL" sz="2000" dirty="0"/>
              <a:t> op de Wiki (</a:t>
            </a:r>
            <a:r>
              <a:rPr lang="nl-NL" sz="2000" i="1" dirty="0"/>
              <a:t>Beoordeling stage &gt; Beoordeling door school)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8415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4787" y="591795"/>
            <a:ext cx="5225627" cy="90794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</a:br>
            <a:r>
              <a:rPr lang="nl-NL" altLang="nl-NL" sz="1300" dirty="0"/>
              <a:t>Inzicht krijgen in de opbouw en werkzaamheden van het bedrijf. </a:t>
            </a:r>
          </a:p>
          <a:p>
            <a:r>
              <a:rPr lang="nl-NL" altLang="nl-NL" sz="1300" dirty="0"/>
              <a:t>Je kent de 6 ADL-rollen.</a:t>
            </a:r>
          </a:p>
          <a:p>
            <a:r>
              <a:rPr lang="nl-NL" altLang="nl-NL" sz="1300" dirty="0"/>
              <a:t>Je kan de juiste ADL-rollen aan je taken koppelen</a:t>
            </a:r>
            <a:r>
              <a:rPr lang="nl-NL" altLang="nl-NL" sz="1200" dirty="0"/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4788" y="1539136"/>
            <a:ext cx="5225626" cy="250837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1. Een beschrijving van je bedrijf met de volgende onderdelen: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ondernemingsvorm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producten/diensten die het bedrijf aanbiedt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Het ontstaan van het bedrijf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Een organogram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functies in het bedrijf 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2. Overzicht van jouw werkzaamheden. Je beschrijft 4 verschillende taken op je stage en daarbij koppel je één ADL-rol, leg uit waarom de ADL-rol bij de taak past. Deze taken worden weergegeven d.m.v. minimaal 4 foto’s van jou als je aan het werk bent.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4788" y="4109998"/>
            <a:ext cx="5225626" cy="230832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Ga met je stagebegeleider in gesprek over de opdracht en onderzoek de organisatie van je stagebedrijf.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Beschrijf de verschillende onderdelen en voeg er eventueel afbeeldingen of schema’s aan toe.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Laat iemand foto’s maken terwijl jij aan het werk bent.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Kies bij elke foto minimaal één ADL-rol. Het kunnen er ook meerdere zijn.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Leg uit waarom de ADL-rol bij de taak past.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nl-NL" sz="1300" dirty="0"/>
              <a:t>Beschrijf welke onderdelen je binnen de ADL-rol al goed </a:t>
            </a:r>
            <a:r>
              <a:rPr lang="nl-NL" altLang="nl-NL" sz="1300"/>
              <a:t>in bent </a:t>
            </a:r>
            <a:r>
              <a:rPr lang="nl-NL" altLang="nl-NL" sz="1300" dirty="0"/>
              <a:t>en waar je nog beter in wilt worden.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80996" y="577718"/>
            <a:ext cx="4561776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		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Dit</a:t>
            </a:r>
            <a:r>
              <a:rPr kumimoji="0" lang="nl-NL" sz="13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product maak je alleen.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996" y="1534838"/>
            <a:ext cx="4578379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 en tijd </a:t>
            </a:r>
          </a:p>
          <a:p>
            <a:pPr marL="171450" lvl="0" indent="-171450" eaLnBrk="0" hangingPunct="0">
              <a:buFont typeface="Arial" pitchFamily="34" charset="0"/>
              <a:buChar char="•"/>
              <a:defRPr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Les over rechtsvormen  </a:t>
            </a:r>
          </a:p>
          <a:p>
            <a:pPr marL="171450" lvl="0" indent="-171450" eaLnBrk="0" hangingPunct="0">
              <a:buFont typeface="Arial" pitchFamily="34" charset="0"/>
              <a:buChar char="•"/>
              <a:defRPr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Deadline </a:t>
            </a:r>
            <a:r>
              <a:rPr lang="nl-NL" sz="1300" kern="0">
                <a:solidFill>
                  <a:prstClr val="black"/>
                </a:solidFill>
                <a:ea typeface="Calibri" pitchFamily="34" charset="0"/>
                <a:cs typeface="Arial" charset="0"/>
              </a:rPr>
              <a:t>product 17-03-2023</a:t>
            </a:r>
            <a:endParaRPr lang="nl-NL" sz="1300" kern="0" dirty="0">
              <a:solidFill>
                <a:prstClr val="black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80996" y="2502843"/>
            <a:ext cx="4578380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nl-NL" altLang="nl-NL" sz="1300" dirty="0"/>
              <a:t> Lijst met ADL-rollen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nl-NL" altLang="nl-NL" sz="1300" dirty="0"/>
              <a:t> Informatie van het stagebedrijf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188" y="4109998"/>
            <a:ext cx="370192" cy="578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1610" y="581815"/>
            <a:ext cx="464842" cy="31693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7664" y="2545624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 cstate="print"/>
          <a:srcRect l="17050" t="33024" r="61669" b="30375"/>
          <a:stretch/>
        </p:blipFill>
        <p:spPr>
          <a:xfrm>
            <a:off x="6950333" y="1531300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106660" y="100632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2223 ST LA2 Ken je werkplek en je eigen werk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996" y="3686998"/>
            <a:ext cx="2008831" cy="165728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7BDB376-C940-4C6B-99AB-2C721FE006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1805" r="10840"/>
          <a:stretch/>
        </p:blipFill>
        <p:spPr>
          <a:xfrm>
            <a:off x="695357" y="626308"/>
            <a:ext cx="411303" cy="56669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008151D-49B2-40EA-AC8E-B42B578D808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480" y="1539136"/>
            <a:ext cx="337318" cy="4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6924" y="845868"/>
            <a:ext cx="4915393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</a:br>
            <a:r>
              <a:rPr lang="nl-NL" altLang="nl-NL" sz="1300" dirty="0"/>
              <a:t>Inzicht krijgen in het stage bedrijf.</a:t>
            </a:r>
          </a:p>
          <a:p>
            <a:r>
              <a:rPr lang="nl-NL" altLang="nl-NL" sz="1300" dirty="0"/>
              <a:t>Informatie kunnen presenteren aan anderen</a:t>
            </a:r>
            <a:r>
              <a:rPr lang="nl-NL" altLang="nl-NL" sz="1200" dirty="0"/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95707" y="1721509"/>
            <a:ext cx="4915393" cy="410881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1. Verslag van het bedrijf met daarin: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Naam &amp; plaats van het bedrijf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Ontstaan/ geschiedenis van het bedrijf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Beschrijving van het bedrijfstype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Primaire activiteiten van het bedrijf (bijv. produceren, verkopen, diensten verlenen)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Eigenaren en werknemers (leeftijd, opleiding, functie etc.)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Beschrijving van de dagelijkse werkzaamheden (aandachtspunten, handelingen etc.)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Geldende bedrijfsregels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Een overzicht van betrokken partijen (klanten, leveranciers, samenwerkingspartners etc.)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huidige activiteiten rondom duurzaamheid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De omvang (omzet, aantal mensen)</a:t>
            </a:r>
          </a:p>
          <a:p>
            <a:pPr lvl="0"/>
            <a:endParaRPr lang="nl-NL" sz="1300" kern="0" dirty="0">
              <a:solidFill>
                <a:prstClr val="black"/>
              </a:solidFill>
              <a:ea typeface="Calibri" pitchFamily="34" charset="0"/>
              <a:cs typeface="Arial" charset="0"/>
            </a:endParaRPr>
          </a:p>
          <a:p>
            <a:pPr lvl="0"/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2. Een </a:t>
            </a:r>
            <a:r>
              <a:rPr lang="nl-NL" sz="1300" kern="0" dirty="0" err="1">
                <a:solidFill>
                  <a:prstClr val="black"/>
                </a:solidFill>
                <a:ea typeface="Calibri" pitchFamily="34" charset="0"/>
                <a:cs typeface="Arial" charset="0"/>
              </a:rPr>
              <a:t>infographic</a:t>
            </a: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 naar aanleiding van het verslag. Hiermee presenteer je je bedrijf aan je medestudenten tijdens je stage assessment.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01331" y="845868"/>
            <a:ext cx="4852686" cy="170816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 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                                                                          </a:t>
            </a:r>
          </a:p>
          <a:p>
            <a:pPr marL="285750" indent="-285750">
              <a:buFontTx/>
              <a:buChar char="-"/>
            </a:pPr>
            <a:r>
              <a:rPr lang="nl-NL" altLang="nl-NL" sz="1300" dirty="0"/>
              <a:t>Zoek uit welke informatie je nodig hebt en waar je deze kan halen.</a:t>
            </a:r>
          </a:p>
          <a:p>
            <a:pPr marL="285750" indent="-285750">
              <a:buFontTx/>
              <a:buChar char="-"/>
            </a:pPr>
            <a:r>
              <a:rPr lang="nl-NL" altLang="nl-NL" sz="1300" dirty="0"/>
              <a:t> Ga een gesprek aan met je stagebegeleider om de benodigde informatie te krijgen. </a:t>
            </a:r>
          </a:p>
          <a:p>
            <a:pPr marL="285750" indent="-285750">
              <a:buFontTx/>
              <a:buChar char="-"/>
            </a:pPr>
            <a:r>
              <a:rPr lang="nl-NL" altLang="nl-NL" sz="1300" dirty="0"/>
              <a:t>Verwerk de informatie in een </a:t>
            </a:r>
            <a:r>
              <a:rPr lang="nl-NL" altLang="nl-NL" sz="1300" dirty="0" err="1"/>
              <a:t>infographic</a:t>
            </a:r>
            <a:r>
              <a:rPr lang="nl-NL" altLang="nl-NL" sz="1300" dirty="0"/>
              <a:t> </a:t>
            </a:r>
          </a:p>
          <a:p>
            <a:pPr marL="285750" indent="-285750">
              <a:buFontTx/>
              <a:buChar char="-"/>
            </a:pPr>
            <a:r>
              <a:rPr lang="nl-NL" altLang="nl-NL" sz="1300" dirty="0"/>
              <a:t>De </a:t>
            </a:r>
            <a:r>
              <a:rPr lang="nl-NL" altLang="nl-NL" sz="1300" dirty="0" err="1"/>
              <a:t>infographic</a:t>
            </a:r>
            <a:r>
              <a:rPr lang="nl-NL" altLang="nl-NL" sz="1300" dirty="0"/>
              <a:t> is het middel waarmee je het bedrijf aan je medestudenten presenteert tijdens je stage assessment.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01331" y="2709269"/>
            <a:ext cx="4852686" cy="110799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 en tijd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Dit</a:t>
            </a:r>
            <a:r>
              <a:rPr kumimoji="0" lang="nl-NL" sz="13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Arial" charset="0"/>
              </a:rPr>
              <a:t> product maak je alleen.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3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171450" lvl="0" indent="-171450" eaLnBrk="0" hangingPunct="0">
              <a:buFont typeface="Arial" pitchFamily="34" charset="0"/>
              <a:buChar char="•"/>
              <a:defRPr/>
            </a:pPr>
            <a:r>
              <a:rPr lang="nl-NL" sz="1300" kern="0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Management lessen </a:t>
            </a:r>
          </a:p>
          <a:p>
            <a:pPr marL="171450" lvl="0" indent="-171450" eaLnBrk="0" hangingPunct="0">
              <a:buFont typeface="Arial" pitchFamily="34" charset="0"/>
              <a:buChar char="•"/>
              <a:defRPr/>
            </a:pPr>
            <a:r>
              <a:rPr lang="nl-NL" sz="1300" kern="0" dirty="0">
                <a:ea typeface="Calibri" pitchFamily="34" charset="0"/>
                <a:cs typeface="Arial" charset="0"/>
              </a:rPr>
              <a:t>Deadline product</a:t>
            </a:r>
            <a:r>
              <a:rPr lang="nl-NL" sz="1300" kern="0">
                <a:ea typeface="Calibri" pitchFamily="34" charset="0"/>
                <a:cs typeface="Arial" charset="0"/>
              </a:rPr>
              <a:t>: 31-03-2023</a:t>
            </a:r>
            <a:endParaRPr lang="nl-NL" sz="1300" kern="0" dirty="0">
              <a:ea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01331" y="3982123"/>
            <a:ext cx="4852686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nl-NL" altLang="nl-NL" sz="1300" dirty="0"/>
              <a:t> </a:t>
            </a:r>
            <a:r>
              <a:rPr lang="nl-NL" altLang="nl-NL" sz="1300" dirty="0" err="1"/>
              <a:t>Infographic</a:t>
            </a:r>
            <a:r>
              <a:rPr lang="nl-NL" altLang="nl-NL" sz="1300" dirty="0"/>
              <a:t> maken met </a:t>
            </a:r>
            <a:r>
              <a:rPr lang="nl-NL" altLang="nl-NL" sz="1300" dirty="0" err="1">
                <a:hlinkClick r:id="rId2"/>
              </a:rPr>
              <a:t>Piktochart</a:t>
            </a:r>
            <a:endParaRPr lang="nl-NL" altLang="nl-NL" sz="1300" dirty="0"/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nl-NL" altLang="nl-NL" sz="1300" dirty="0"/>
              <a:t> </a:t>
            </a:r>
            <a:r>
              <a:rPr lang="nl-NL" altLang="nl-NL" sz="1300" dirty="0" err="1"/>
              <a:t>Infographic</a:t>
            </a:r>
            <a:r>
              <a:rPr lang="nl-NL" altLang="nl-NL" sz="1300" dirty="0"/>
              <a:t> maken met </a:t>
            </a:r>
            <a:r>
              <a:rPr lang="nl-NL" altLang="nl-NL" sz="1300" dirty="0" err="1">
                <a:hlinkClick r:id="rId3"/>
              </a:rPr>
              <a:t>Canva</a:t>
            </a:r>
            <a:endParaRPr lang="nl-NL" altLang="nl-NL" sz="13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1116134" y="706432"/>
            <a:ext cx="411303" cy="5666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541" y="1721509"/>
            <a:ext cx="337318" cy="4116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811" y="862116"/>
            <a:ext cx="370192" cy="5787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2333" y="4009833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 cstate="print"/>
          <a:srcRect l="17050" t="33024" r="61669" b="30375"/>
          <a:stretch/>
        </p:blipFill>
        <p:spPr>
          <a:xfrm>
            <a:off x="6672811" y="2709269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587291" y="154894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2223 ST LA3 Bedrijfspresentatie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56" y="4969258"/>
            <a:ext cx="2055709" cy="1367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0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60DCA-1A74-4F45-B28B-D25D7597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Beroepspraktijkvorming (BPV)</a:t>
            </a:r>
          </a:p>
        </p:txBody>
      </p:sp>
      <p:pic>
        <p:nvPicPr>
          <p:cNvPr id="3076" name="Picture 4" descr="Een symbool voor BPV of stage tekenen: zes ideeën - Indigo Leeuw">
            <a:extLst>
              <a:ext uri="{FF2B5EF4-FFF2-40B4-BE49-F238E27FC236}">
                <a16:creationId xmlns:a16="http://schemas.microsoft.com/office/drawing/2014/main" id="{9B3B1101-2BE0-4813-8E6E-C1F60622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82" y="1690688"/>
            <a:ext cx="4433835" cy="44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tuele vacatures, stages en vrijwilligerswerk posities • SOVEE">
            <a:extLst>
              <a:ext uri="{FF2B5EF4-FFF2-40B4-BE49-F238E27FC236}">
                <a16:creationId xmlns:a16="http://schemas.microsoft.com/office/drawing/2014/main" id="{E824E081-2FBC-493B-BF65-37BF912A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61" y="1248055"/>
            <a:ext cx="3536392" cy="353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9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60DCA-1A74-4F45-B28B-D25D7597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jullie toekomstig werkveld eruit?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EC13D2E-06F7-47E8-8F07-9261D9572A8A}"/>
              </a:ext>
            </a:extLst>
          </p:cNvPr>
          <p:cNvGrpSpPr/>
          <p:nvPr/>
        </p:nvGrpSpPr>
        <p:grpSpPr>
          <a:xfrm>
            <a:off x="1316335" y="1584085"/>
            <a:ext cx="8919586" cy="5156080"/>
            <a:chOff x="1316335" y="1584085"/>
            <a:chExt cx="8919586" cy="5156080"/>
          </a:xfrm>
        </p:grpSpPr>
        <p:pic>
          <p:nvPicPr>
            <p:cNvPr id="4098" name="Picture 2" descr="Loyalis - Ben jij klaar voor de toekomst?">
              <a:extLst>
                <a:ext uri="{FF2B5EF4-FFF2-40B4-BE49-F238E27FC236}">
                  <a16:creationId xmlns:a16="http://schemas.microsoft.com/office/drawing/2014/main" id="{EC11F21B-2215-4A95-B33A-77808DE33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335" y="1584085"/>
              <a:ext cx="8919586" cy="49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4C74C2B-56F9-4DA6-B128-5BD91D548794}"/>
                </a:ext>
              </a:extLst>
            </p:cNvPr>
            <p:cNvSpPr/>
            <p:nvPr/>
          </p:nvSpPr>
          <p:spPr>
            <a:xfrm>
              <a:off x="8201320" y="5674936"/>
              <a:ext cx="1611983" cy="1065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3956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60DCA-1A74-4F45-B28B-D25D7597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Generaties</a:t>
            </a:r>
          </a:p>
        </p:txBody>
      </p:sp>
      <p:pic>
        <p:nvPicPr>
          <p:cNvPr id="1028" name="Picture 4" descr="De zin en onzin van generatiemanagement">
            <a:extLst>
              <a:ext uri="{FF2B5EF4-FFF2-40B4-BE49-F238E27FC236}">
                <a16:creationId xmlns:a16="http://schemas.microsoft.com/office/drawing/2014/main" id="{364A1042-B61B-45E0-B2E8-F2391925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81" y="1411223"/>
            <a:ext cx="8107837" cy="45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 zin en onzin van generatiemanagement">
            <a:extLst>
              <a:ext uri="{FF2B5EF4-FFF2-40B4-BE49-F238E27FC236}">
                <a16:creationId xmlns:a16="http://schemas.microsoft.com/office/drawing/2014/main" id="{7F581C2A-143F-4CDE-BF3B-000AB94C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FBF2636-0D9B-470B-AC5C-3F5F79996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974"/>
          <a:stretch/>
        </p:blipFill>
        <p:spPr>
          <a:xfrm>
            <a:off x="2448998" y="980388"/>
            <a:ext cx="7294003" cy="118777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1EA1F5-356D-4386-880C-98D7ABAA6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6"/>
          <a:stretch/>
        </p:blipFill>
        <p:spPr>
          <a:xfrm>
            <a:off x="2448998" y="2253005"/>
            <a:ext cx="7294003" cy="413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Marketingfacts - Powered by NIMA">
            <a:extLst>
              <a:ext uri="{FF2B5EF4-FFF2-40B4-BE49-F238E27FC236}">
                <a16:creationId xmlns:a16="http://schemas.microsoft.com/office/drawing/2014/main" id="{67B4D08F-8D81-45C9-989D-37E80A80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5"/>
          <a:stretch/>
        </p:blipFill>
        <p:spPr bwMode="auto">
          <a:xfrm>
            <a:off x="202824" y="206770"/>
            <a:ext cx="3558471" cy="7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5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rketingfacts - Powered by NIMA">
            <a:extLst>
              <a:ext uri="{FF2B5EF4-FFF2-40B4-BE49-F238E27FC236}">
                <a16:creationId xmlns:a16="http://schemas.microsoft.com/office/drawing/2014/main" id="{67B4D08F-8D81-45C9-989D-37E80A80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5"/>
          <a:stretch/>
        </p:blipFill>
        <p:spPr bwMode="auto">
          <a:xfrm>
            <a:off x="202824" y="206770"/>
            <a:ext cx="3558471" cy="7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0184DB-0790-4F0D-BACE-ACC561E8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2338387"/>
            <a:ext cx="7029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rketingfacts - Powered by NIMA">
            <a:extLst>
              <a:ext uri="{FF2B5EF4-FFF2-40B4-BE49-F238E27FC236}">
                <a16:creationId xmlns:a16="http://schemas.microsoft.com/office/drawing/2014/main" id="{67B4D08F-8D81-45C9-989D-37E80A80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5"/>
          <a:stretch/>
        </p:blipFill>
        <p:spPr bwMode="auto">
          <a:xfrm>
            <a:off x="202824" y="206770"/>
            <a:ext cx="3558471" cy="7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9F95E4-F492-4075-9227-06E87B52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2428875"/>
            <a:ext cx="76676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143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951E16-88DC-47D5-A645-17C5AA80B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1155</Words>
  <Application>Microsoft Office PowerPoint</Application>
  <PresentationFormat>Breedbeeld</PresentationFormat>
  <Paragraphs>131</Paragraphs>
  <Slides>19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Wingdings</vt:lpstr>
      <vt:lpstr>Kantoorthema</vt:lpstr>
      <vt:lpstr>PowerPoint-presentatie</vt:lpstr>
      <vt:lpstr>PowerPoint-presentatie</vt:lpstr>
      <vt:lpstr>PowerPoint-presentatie</vt:lpstr>
      <vt:lpstr>Beroepspraktijkvorming (BPV)</vt:lpstr>
      <vt:lpstr>Hoe ziet jullie toekomstig werkveld eruit?</vt:lpstr>
      <vt:lpstr>Generaties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2023-02-06T11:52:19Z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